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72" r:id="rId4"/>
    <p:sldId id="269" r:id="rId5"/>
    <p:sldId id="271" r:id="rId6"/>
    <p:sldId id="258" r:id="rId7"/>
    <p:sldId id="259" r:id="rId8"/>
    <p:sldId id="260" r:id="rId9"/>
    <p:sldId id="266" r:id="rId10"/>
    <p:sldId id="265" r:id="rId11"/>
    <p:sldId id="268" r:id="rId12"/>
    <p:sldId id="273" r:id="rId13"/>
    <p:sldId id="262"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72" d="100"/>
          <a:sy n="72" d="100"/>
        </p:scale>
        <p:origin x="-90" y="-19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3184927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216397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211373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2465536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3672814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2056128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1689404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354278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3496755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2332586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FEA2190-A061-4A94-9EFE-B001717D9493}" type="datetimeFigureOut">
              <a:rPr lang="ru-RU" smtClean="0"/>
              <a:pPr/>
              <a:t>02.02.2024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3889785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EA2190-A061-4A94-9EFE-B001717D9493}" type="datetimeFigureOut">
              <a:rPr lang="ru-RU" smtClean="0"/>
              <a:pPr/>
              <a:t>02.02.2024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05711-A04D-491B-B19F-924844F0F381}" type="slidenum">
              <a:rPr lang="ru-RU" smtClean="0"/>
              <a:pPr/>
              <a:t>‹#›</a:t>
            </a:fld>
            <a:endParaRPr lang="ru-RU"/>
          </a:p>
        </p:txBody>
      </p:sp>
    </p:spTree>
    <p:extLst>
      <p:ext uri="{BB962C8B-B14F-4D97-AF65-F5344CB8AC3E}">
        <p14:creationId xmlns="" xmlns:p14="http://schemas.microsoft.com/office/powerpoint/2010/main" val="4232112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resh.edu.ru/subject/lesson/2801/train/" TargetMode="External"/><Relationship Id="rId2" Type="http://schemas.openxmlformats.org/officeDocument/2006/relationships/hyperlink" Target="https://resh.edu.ru/subject/lesson/2801/mai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54763" y="754086"/>
            <a:ext cx="9749898" cy="365760"/>
          </a:xfrm>
        </p:spPr>
        <p:txBody>
          <a:bodyPr>
            <a:normAutofit fontScale="90000"/>
          </a:bodyPr>
          <a:lstStyle/>
          <a:p>
            <a:r>
              <a:rPr lang="en-US" dirty="0" smtClean="0">
                <a:latin typeface="Times New Roman" panose="02020603050405020304" pitchFamily="18" charset="0"/>
                <a:cs typeface="Times New Roman" panose="02020603050405020304" pitchFamily="18" charset="0"/>
              </a:rPr>
              <a:t/>
            </a:r>
            <a:br>
              <a:rPr lang="en-US" dirty="0" smtClean="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sz="4400" dirty="0" smtClean="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039363" y="8115981"/>
            <a:ext cx="9144000" cy="1655762"/>
          </a:xfrm>
        </p:spPr>
        <p:txBody>
          <a:bodyPr/>
          <a:lstStyle/>
          <a:p>
            <a:endParaRPr lang="ru-RU" dirty="0"/>
          </a:p>
        </p:txBody>
      </p:sp>
      <p:pic>
        <p:nvPicPr>
          <p:cNvPr id="4" name="Рисунок 3"/>
          <p:cNvPicPr>
            <a:picLocks noChangeAspect="1"/>
          </p:cNvPicPr>
          <p:nvPr/>
        </p:nvPicPr>
        <p:blipFill>
          <a:blip r:embed="rId2" cstate="print"/>
          <a:stretch>
            <a:fillRect/>
          </a:stretch>
        </p:blipFill>
        <p:spPr>
          <a:xfrm>
            <a:off x="464917" y="3657599"/>
            <a:ext cx="4198523" cy="2812571"/>
          </a:xfrm>
          <a:prstGeom prst="rect">
            <a:avLst/>
          </a:prstGeom>
        </p:spPr>
      </p:pic>
      <p:pic>
        <p:nvPicPr>
          <p:cNvPr id="1028" name="Picture 4" descr="https://avatars.mds.yandex.net/i?id=905227f192aa1f31e259b8be887424ed2f56cbda-10471668-images-thumbs&amp;n=1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543800" y="3525985"/>
            <a:ext cx="4002594" cy="3048001"/>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https://avatars.mds.yandex.net/i?id=ffeffe30ecb0ec498b53fe99f75839cfd2878bae-7454445-images-thumbs&amp;n=1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64917" y="416435"/>
            <a:ext cx="3697316" cy="2464878"/>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s://sun9-42.userapi.com/impf/c854428/v854428838/12e61f/M9ZNs6XV0pY.jpg?size=2560x1920&amp;quality=96&amp;sign=d908b818344a6ed57ecce3b8913f7a4c&amp;type=album"/>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818119" y="416435"/>
            <a:ext cx="3728275" cy="31095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descr="https://avatars.mds.yandex.net/i?id=2fadf63210a980f3dfe1b670702eabac1998f676-11516533-images-thumbs&amp;n=13"/>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798477" y="1344550"/>
            <a:ext cx="4610286" cy="30735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003054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22056" y="740229"/>
            <a:ext cx="6317343" cy="951411"/>
          </a:xfrm>
        </p:spPr>
        <p:txBody>
          <a:bodyPr/>
          <a:lstStyle/>
          <a:p>
            <a:r>
              <a:rPr lang="en-US" dirty="0" smtClean="0"/>
              <a:t>Helping the soldiers </a:t>
            </a:r>
            <a:endParaRPr lang="ru-RU" dirty="0"/>
          </a:p>
        </p:txBody>
      </p:sp>
      <p:sp>
        <p:nvSpPr>
          <p:cNvPr id="3" name="Объект 2"/>
          <p:cNvSpPr>
            <a:spLocks noGrp="1"/>
          </p:cNvSpPr>
          <p:nvPr>
            <p:ph idx="1"/>
          </p:nvPr>
        </p:nvSpPr>
        <p:spPr>
          <a:xfrm>
            <a:off x="3550920" y="1825625"/>
            <a:ext cx="7802880" cy="4351338"/>
          </a:xfrm>
        </p:spPr>
        <p:txBody>
          <a:bodyPr>
            <a:normAutofit/>
          </a:bodyPr>
          <a:lstStyle/>
          <a:p>
            <a:r>
              <a:rPr lang="en-US" dirty="0" smtClean="0"/>
              <a:t>collect </a:t>
            </a:r>
            <a:r>
              <a:rPr lang="en-US" dirty="0"/>
              <a:t>parcels with food, clothes, medicines, rehabilitation equipment, </a:t>
            </a:r>
            <a:r>
              <a:rPr lang="en-US" dirty="0" smtClean="0"/>
              <a:t>and tools</a:t>
            </a:r>
            <a:endParaRPr lang="ru-RU" dirty="0" smtClean="0"/>
          </a:p>
          <a:p>
            <a:r>
              <a:rPr lang="en-US" dirty="0" smtClean="0"/>
              <a:t> collect</a:t>
            </a:r>
            <a:r>
              <a:rPr lang="ru-RU" dirty="0" smtClean="0"/>
              <a:t> </a:t>
            </a:r>
            <a:r>
              <a:rPr lang="en-US" dirty="0" smtClean="0"/>
              <a:t>money</a:t>
            </a:r>
            <a:r>
              <a:rPr lang="ru-RU" dirty="0" smtClean="0"/>
              <a:t>  </a:t>
            </a:r>
            <a:r>
              <a:rPr lang="en-US" dirty="0" smtClean="0"/>
              <a:t>for buying </a:t>
            </a:r>
            <a:r>
              <a:rPr lang="en-US" dirty="0"/>
              <a:t>stoves for </a:t>
            </a:r>
            <a:r>
              <a:rPr lang="en-US" dirty="0" smtClean="0"/>
              <a:t>heating, quadcopters etc. C</a:t>
            </a:r>
            <a:endParaRPr lang="ru-RU" dirty="0" smtClean="0"/>
          </a:p>
          <a:p>
            <a:r>
              <a:rPr lang="en-US" dirty="0" smtClean="0"/>
              <a:t>knit</a:t>
            </a:r>
            <a:r>
              <a:rPr lang="ru-RU" dirty="0" smtClean="0"/>
              <a:t> </a:t>
            </a:r>
            <a:r>
              <a:rPr lang="en-US" dirty="0" smtClean="0"/>
              <a:t>camouflage nets, socks</a:t>
            </a:r>
            <a:endParaRPr lang="ru-RU" dirty="0" smtClean="0"/>
          </a:p>
          <a:p>
            <a:r>
              <a:rPr lang="en-US" dirty="0" smtClean="0"/>
              <a:t> trench </a:t>
            </a:r>
            <a:r>
              <a:rPr lang="en-US" dirty="0"/>
              <a:t>candles </a:t>
            </a:r>
            <a:endParaRPr lang="ru-RU" dirty="0" smtClean="0"/>
          </a:p>
          <a:p>
            <a:r>
              <a:rPr lang="en-US" dirty="0" smtClean="0"/>
              <a:t>send letters to support soldiers.</a:t>
            </a:r>
            <a:endParaRPr lang="ru-RU" dirty="0"/>
          </a:p>
        </p:txBody>
      </p:sp>
      <p:pic>
        <p:nvPicPr>
          <p:cNvPr id="2052" name="Picture 4" descr="https://sun9-66.userapi.com/impg/NFo8ZJlaB18xemWnLF7AO9lasshAB0v9ovDwqA/DyL33pYo5nE.jpg?size=1280x960&amp;quality=95&amp;sign=7787d36e8f6a3441395cc5b499cb9102&amp;c_uniq_tag=JVBr93voVELm4Kq0b_rL-jKszYxP_B4EbeA2AYp8ThY&amp;type=albu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8923" y="438457"/>
            <a:ext cx="3229157" cy="277433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https://avatars.mds.yandex.net/i?id=46b026383a612fdf1220a130e95802c872f5d78c-5233564-images-thumbs&amp;n=1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8923" y="3410857"/>
            <a:ext cx="2723587" cy="215197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87814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6705600" y="768402"/>
            <a:ext cx="5181600" cy="5495645"/>
          </a:xfrm>
        </p:spPr>
        <p:txBody>
          <a:bodyPr/>
          <a:lstStyle/>
          <a:p>
            <a:pPr marL="0" indent="0">
              <a:buNone/>
            </a:pPr>
            <a:r>
              <a:rPr lang="en-US" sz="3200" b="1" dirty="0" smtClean="0"/>
              <a:t>The students of our school </a:t>
            </a:r>
            <a:r>
              <a:rPr lang="en-US" dirty="0" smtClean="0"/>
              <a:t>help elderly people.</a:t>
            </a:r>
          </a:p>
          <a:p>
            <a:pPr marL="0" indent="0">
              <a:buNone/>
            </a:pPr>
            <a:r>
              <a:rPr lang="en-US" dirty="0" smtClean="0"/>
              <a:t> visit lonely </a:t>
            </a:r>
            <a:r>
              <a:rPr lang="en-US" dirty="0"/>
              <a:t>elderly </a:t>
            </a:r>
            <a:r>
              <a:rPr lang="en-US" dirty="0" smtClean="0"/>
              <a:t>people,</a:t>
            </a:r>
          </a:p>
          <a:p>
            <a:pPr marL="0" indent="0">
              <a:buNone/>
            </a:pPr>
            <a:r>
              <a:rPr lang="ru-RU" dirty="0" smtClean="0"/>
              <a:t> </a:t>
            </a:r>
            <a:r>
              <a:rPr lang="en-US" dirty="0" smtClean="0"/>
              <a:t>buy gifts,</a:t>
            </a:r>
          </a:p>
          <a:p>
            <a:pPr marL="0" indent="0">
              <a:buNone/>
            </a:pPr>
            <a:r>
              <a:rPr lang="en-US" dirty="0" smtClean="0"/>
              <a:t> help around the house,</a:t>
            </a:r>
          </a:p>
          <a:p>
            <a:pPr marL="0" indent="0">
              <a:buNone/>
            </a:pPr>
            <a:r>
              <a:rPr lang="en-US" dirty="0" smtClean="0"/>
              <a:t> dig </a:t>
            </a:r>
            <a:r>
              <a:rPr lang="en-US" dirty="0"/>
              <a:t>the ground in the garden, </a:t>
            </a:r>
            <a:r>
              <a:rPr lang="en-US" dirty="0" smtClean="0"/>
              <a:t>clean </a:t>
            </a:r>
            <a:r>
              <a:rPr lang="en-US" dirty="0"/>
              <a:t>up the </a:t>
            </a:r>
            <a:r>
              <a:rPr lang="en-US" dirty="0" smtClean="0"/>
              <a:t>garbage</a:t>
            </a:r>
            <a:endParaRPr lang="ru-RU" dirty="0"/>
          </a:p>
        </p:txBody>
      </p:sp>
      <p:pic>
        <p:nvPicPr>
          <p:cNvPr id="4" name="Picture 4" descr="https://sun9-62.userapi.com/impf/c855128/v855128671/3826e/Mhh5QZrngxk.jpg?size=810x1080&amp;quality=96&amp;sign=2aa3dbd159fde609df67d8897525e2fd&amp;type=albu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83802" y="0"/>
            <a:ext cx="3278551" cy="3746865"/>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https://sun9-78.userapi.com/impf/c840737/v840737694/7dbb0/712Tn3XtSY4.jpg?size=808x1080&amp;quality=96&amp;sign=50023dadb0ee3372b12bce4ca488c40a&amp;type=album"/>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t="11143"/>
          <a:stretch/>
        </p:blipFill>
        <p:spPr bwMode="auto">
          <a:xfrm>
            <a:off x="187635" y="2743199"/>
            <a:ext cx="3293451" cy="39116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descr="https://sun9-55.userapi.com/impg/VKYa8iELGAaeR-Rws3G8uAbVgbyZ5TFQTBr_Ug/2--ErmfKzGc.jpg?size=1280x960&amp;quality=95&amp;sign=aaa55253edf516df08e65f79c525bfd8&amp;type=album"/>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18248"/>
          <a:stretch/>
        </p:blipFill>
        <p:spPr bwMode="auto">
          <a:xfrm>
            <a:off x="3728403" y="3704298"/>
            <a:ext cx="4434936" cy="296817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64952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055346"/>
          </a:xfrm>
        </p:spPr>
        <p:txBody>
          <a:bodyPr>
            <a:normAutofit fontScale="90000"/>
          </a:bodyPr>
          <a:lstStyle/>
          <a:p>
            <a:r>
              <a:rPr lang="en-US" b="1" dirty="0" smtClean="0"/>
              <a:t/>
            </a:r>
            <a:br>
              <a:rPr lang="en-US" b="1" dirty="0" smtClean="0"/>
            </a:br>
            <a:r>
              <a:rPr lang="en-US" b="1" dirty="0" smtClean="0"/>
              <a:t>            </a:t>
            </a:r>
            <a:r>
              <a:rPr lang="en-US" b="1" i="1" dirty="0" smtClean="0"/>
              <a:t>Give a talk about volunteering</a:t>
            </a:r>
            <a:r>
              <a:rPr lang="en-US" dirty="0" smtClean="0"/>
              <a:t/>
            </a:r>
            <a:br>
              <a:rPr lang="en-US" dirty="0" smtClean="0"/>
            </a:br>
            <a:r>
              <a:rPr lang="en-US" dirty="0" smtClean="0"/>
              <a:t>  </a:t>
            </a:r>
            <a:r>
              <a:rPr lang="en-US" sz="4000" dirty="0" smtClean="0">
                <a:latin typeface="Times New Roman" pitchFamily="18" charset="0"/>
                <a:cs typeface="Times New Roman" pitchFamily="18" charset="0"/>
              </a:rPr>
              <a:t>1. what kinds of volunteering have you learnt today?</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2. what would you like to do to help our village, our district, our people</a:t>
            </a:r>
            <a:br>
              <a:rPr lang="en-US" sz="4000"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3. how would you feel about it?</a:t>
            </a:r>
            <a:endParaRPr lang="ru-RU" sz="4000" dirty="0">
              <a:latin typeface="Times New Roman" pitchFamily="18" charset="0"/>
              <a:cs typeface="Times New Roman" pitchFamily="18" charset="0"/>
            </a:endParaRPr>
          </a:p>
        </p:txBody>
      </p:sp>
      <p:sp>
        <p:nvSpPr>
          <p:cNvPr id="3" name="Прямоугольник 2"/>
          <p:cNvSpPr/>
          <p:nvPr/>
        </p:nvSpPr>
        <p:spPr>
          <a:xfrm>
            <a:off x="654033" y="2743199"/>
            <a:ext cx="10399059" cy="6247864"/>
          </a:xfrm>
          <a:prstGeom prst="rect">
            <a:avLst/>
          </a:prstGeom>
        </p:spPr>
        <p:txBody>
          <a:bodyPr wrap="square">
            <a:spAutoFit/>
          </a:bodyPr>
          <a:lstStyle/>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I have learnt about ..</a:t>
            </a:r>
          </a:p>
          <a:p>
            <a:r>
              <a:rPr lang="en-US" sz="3200" dirty="0" smtClean="0">
                <a:latin typeface="Times New Roman" pitchFamily="18" charset="0"/>
                <a:cs typeface="Times New Roman" pitchFamily="18" charset="0"/>
              </a:rPr>
              <a:t>I was surprised/ shocked / worried / happy/ glad  to…</a:t>
            </a:r>
          </a:p>
          <a:p>
            <a:r>
              <a:rPr lang="en-US" sz="3200" dirty="0" smtClean="0">
                <a:latin typeface="Times New Roman" pitchFamily="18" charset="0"/>
                <a:cs typeface="Times New Roman" pitchFamily="18" charset="0"/>
              </a:rPr>
              <a:t>I learnt about…..</a:t>
            </a:r>
          </a:p>
          <a:p>
            <a:r>
              <a:rPr lang="en-US" sz="3200" dirty="0" smtClean="0">
                <a:latin typeface="Times New Roman" pitchFamily="18" charset="0"/>
                <a:cs typeface="Times New Roman" pitchFamily="18" charset="0"/>
              </a:rPr>
              <a:t>I’d like to get experience in…</a:t>
            </a:r>
          </a:p>
          <a:p>
            <a:r>
              <a:rPr lang="en-US" sz="3200" dirty="0" smtClean="0">
                <a:latin typeface="Times New Roman" pitchFamily="18" charset="0"/>
                <a:cs typeface="Times New Roman" pitchFamily="18" charset="0"/>
              </a:rPr>
              <a:t>I would feel….</a:t>
            </a: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
        <p:nvSpPr>
          <p:cNvPr id="6" name="Прямоугольник 5"/>
          <p:cNvSpPr/>
          <p:nvPr/>
        </p:nvSpPr>
        <p:spPr>
          <a:xfrm>
            <a:off x="950258" y="4333461"/>
            <a:ext cx="9514541" cy="1077218"/>
          </a:xfrm>
          <a:prstGeom prst="rect">
            <a:avLst/>
          </a:prstGeom>
        </p:spPr>
        <p:txBody>
          <a:bodyPr wrap="square">
            <a:spAutoFit/>
          </a:bodyPr>
          <a:lstStyle/>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          Homework</a:t>
            </a:r>
            <a:endParaRPr lang="ru-RU" dirty="0"/>
          </a:p>
        </p:txBody>
      </p:sp>
      <p:sp>
        <p:nvSpPr>
          <p:cNvPr id="3" name="Объект 2"/>
          <p:cNvSpPr>
            <a:spLocks noGrp="1"/>
          </p:cNvSpPr>
          <p:nvPr>
            <p:ph idx="1"/>
          </p:nvPr>
        </p:nvSpPr>
        <p:spPr/>
        <p:txBody>
          <a:bodyPr/>
          <a:lstStyle/>
          <a:p>
            <a:r>
              <a:rPr lang="en-US" dirty="0"/>
              <a:t>write an email to your friend inviting him to </a:t>
            </a:r>
            <a:r>
              <a:rPr lang="en-US" dirty="0" smtClean="0"/>
              <a:t>join… ( </a:t>
            </a:r>
            <a:r>
              <a:rPr lang="en-US" dirty="0"/>
              <a:t>school forestry </a:t>
            </a:r>
            <a:r>
              <a:rPr lang="en-US" dirty="0" smtClean="0"/>
              <a:t>society/ animal shelter/helping senior citizens/ our soldiers… )</a:t>
            </a:r>
          </a:p>
          <a:p>
            <a:r>
              <a:rPr lang="en-US" dirty="0" smtClean="0"/>
              <a:t>say </a:t>
            </a:r>
            <a:r>
              <a:rPr lang="en-US" dirty="0"/>
              <a:t>what kind of volunteering you are doing</a:t>
            </a:r>
            <a:r>
              <a:rPr lang="en-US" dirty="0" smtClean="0"/>
              <a:t>,</a:t>
            </a:r>
          </a:p>
          <a:p>
            <a:r>
              <a:rPr lang="en-US" dirty="0" smtClean="0"/>
              <a:t> </a:t>
            </a:r>
            <a:r>
              <a:rPr lang="en-US" dirty="0"/>
              <a:t>when and how often, </a:t>
            </a:r>
            <a:endParaRPr lang="en-US" dirty="0" smtClean="0"/>
          </a:p>
          <a:p>
            <a:r>
              <a:rPr lang="en-US" dirty="0" smtClean="0"/>
              <a:t>what </a:t>
            </a:r>
            <a:r>
              <a:rPr lang="en-US" dirty="0"/>
              <a:t>kind of jobs you do, </a:t>
            </a:r>
            <a:endParaRPr lang="en-US" dirty="0" smtClean="0"/>
          </a:p>
          <a:p>
            <a:r>
              <a:rPr lang="en-US" dirty="0" smtClean="0"/>
              <a:t>why </a:t>
            </a:r>
            <a:r>
              <a:rPr lang="en-US" dirty="0"/>
              <a:t>you think your friend should join you</a:t>
            </a:r>
            <a:endParaRPr lang="ru-RU" dirty="0"/>
          </a:p>
          <a:p>
            <a:r>
              <a:rPr lang="en-US" dirty="0" smtClean="0"/>
              <a:t>(60-80 words)</a:t>
            </a:r>
            <a:endParaRPr lang="ru-RU" dirty="0"/>
          </a:p>
        </p:txBody>
      </p:sp>
    </p:spTree>
    <p:extLst>
      <p:ext uri="{BB962C8B-B14F-4D97-AF65-F5344CB8AC3E}">
        <p14:creationId xmlns="" xmlns:p14="http://schemas.microsoft.com/office/powerpoint/2010/main" val="36291857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5400" dirty="0" smtClean="0">
                <a:latin typeface="Times New Roman" panose="02020603050405020304" pitchFamily="18" charset="0"/>
                <a:cs typeface="Times New Roman" panose="02020603050405020304" pitchFamily="18" charset="0"/>
              </a:rPr>
              <a:t>                  </a:t>
            </a:r>
            <a:r>
              <a:rPr lang="en-US" sz="6000" dirty="0" smtClean="0">
                <a:latin typeface="Times New Roman" panose="02020603050405020304" pitchFamily="18" charset="0"/>
                <a:cs typeface="Times New Roman" panose="02020603050405020304" pitchFamily="18" charset="0"/>
              </a:rPr>
              <a:t>Volunteering</a:t>
            </a:r>
            <a:endParaRPr lang="ru-RU" sz="6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cstate="print"/>
          <a:stretch>
            <a:fillRect/>
          </a:stretch>
        </p:blipFill>
        <p:spPr>
          <a:xfrm>
            <a:off x="943151" y="1616364"/>
            <a:ext cx="10057357" cy="5070762"/>
          </a:xfrm>
          <a:prstGeom prst="rect">
            <a:avLst/>
          </a:prstGeom>
        </p:spPr>
      </p:pic>
    </p:spTree>
    <p:extLst>
      <p:ext uri="{BB962C8B-B14F-4D97-AF65-F5344CB8AC3E}">
        <p14:creationId xmlns="" xmlns:p14="http://schemas.microsoft.com/office/powerpoint/2010/main" val="583161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en-US" u="sng" dirty="0" smtClean="0">
                <a:hlinkClick r:id="rId2"/>
              </a:rPr>
              <a:t>https://resh.edu.ru/subject/lesson/2801/main/</a:t>
            </a:r>
            <a:endParaRPr lang="ru-RU" u="sng" dirty="0" smtClean="0"/>
          </a:p>
          <a:p>
            <a:endParaRPr lang="ru-RU" dirty="0" smtClean="0"/>
          </a:p>
          <a:p>
            <a:r>
              <a:rPr lang="en-US" dirty="0" smtClean="0"/>
              <a:t> </a:t>
            </a:r>
            <a:endParaRPr lang="ru-RU" dirty="0" smtClean="0"/>
          </a:p>
          <a:p>
            <a:r>
              <a:rPr lang="en-US" u="sng" dirty="0" smtClean="0">
                <a:hlinkClick r:id="rId3"/>
              </a:rPr>
              <a:t>https://resh.edu.ru/subject/lesson/2801/train/</a:t>
            </a:r>
            <a:endParaRPr lang="ru-RU" dirty="0" smtClean="0"/>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r>
              <a:rPr lang="en-US" b="1" dirty="0" smtClean="0">
                <a:solidFill>
                  <a:srgbClr val="000000"/>
                </a:solidFill>
                <a:latin typeface="Times New Roman" pitchFamily="18" charset="0"/>
                <a:ea typeface="Calibri" pitchFamily="34" charset="0"/>
                <a:cs typeface="Times New Roman" pitchFamily="18" charset="0"/>
              </a:rPr>
              <a:t>G</a:t>
            </a:r>
            <a:r>
              <a:rPr lang="ru-RU" b="1" dirty="0" err="1" smtClean="0">
                <a:solidFill>
                  <a:srgbClr val="000000"/>
                </a:solidFill>
                <a:latin typeface="Times New Roman" pitchFamily="18" charset="0"/>
                <a:ea typeface="Calibri" pitchFamily="34" charset="0"/>
                <a:cs typeface="Times New Roman" pitchFamily="18" charset="0"/>
              </a:rPr>
              <a:t>iv</a:t>
            </a:r>
            <a:r>
              <a:rPr lang="en-US" b="1" dirty="0" err="1" smtClean="0">
                <a:solidFill>
                  <a:srgbClr val="000000"/>
                </a:solidFill>
                <a:latin typeface="Times New Roman" pitchFamily="18" charset="0"/>
                <a:ea typeface="Calibri" pitchFamily="34" charset="0"/>
                <a:cs typeface="Times New Roman" pitchFamily="18" charset="0"/>
              </a:rPr>
              <a:t>ing</a:t>
            </a:r>
            <a:r>
              <a:rPr lang="ru-RU" b="1" dirty="0" smtClean="0">
                <a:solidFill>
                  <a:srgbClr val="000000"/>
                </a:solidFill>
                <a:latin typeface="Times New Roman" pitchFamily="18" charset="0"/>
                <a:ea typeface="Calibri" pitchFamily="34" charset="0"/>
                <a:cs typeface="Times New Roman" pitchFamily="18" charset="0"/>
              </a:rPr>
              <a:t> </a:t>
            </a:r>
            <a:r>
              <a:rPr lang="ru-RU" b="1" dirty="0" err="1" smtClean="0">
                <a:solidFill>
                  <a:srgbClr val="000000"/>
                </a:solidFill>
                <a:latin typeface="Times New Roman" pitchFamily="18" charset="0"/>
                <a:ea typeface="Calibri" pitchFamily="34" charset="0"/>
                <a:cs typeface="Times New Roman" pitchFamily="18" charset="0"/>
              </a:rPr>
              <a:t>a</a:t>
            </a:r>
            <a:r>
              <a:rPr lang="ru-RU" b="1" dirty="0" smtClean="0">
                <a:solidFill>
                  <a:srgbClr val="000000"/>
                </a:solidFill>
                <a:latin typeface="Times New Roman" pitchFamily="18" charset="0"/>
                <a:ea typeface="Calibri" pitchFamily="34" charset="0"/>
                <a:cs typeface="Times New Roman" pitchFamily="18" charset="0"/>
              </a:rPr>
              <a:t> </a:t>
            </a:r>
            <a:r>
              <a:rPr lang="ru-RU" b="1" dirty="0" err="1" smtClean="0">
                <a:solidFill>
                  <a:srgbClr val="000000"/>
                </a:solidFill>
                <a:latin typeface="Times New Roman" pitchFamily="18" charset="0"/>
                <a:ea typeface="Calibri" pitchFamily="34" charset="0"/>
                <a:cs typeface="Times New Roman" pitchFamily="18" charset="0"/>
              </a:rPr>
              <a:t>helping</a:t>
            </a:r>
            <a:r>
              <a:rPr lang="en-US" b="1" dirty="0" smtClean="0">
                <a:solidFill>
                  <a:srgbClr val="000000"/>
                </a:solidFill>
                <a:latin typeface="Times New Roman" pitchFamily="18" charset="0"/>
                <a:ea typeface="Calibri" pitchFamily="34" charset="0"/>
                <a:cs typeface="Times New Roman" pitchFamily="18" charset="0"/>
              </a:rPr>
              <a:t> </a:t>
            </a:r>
            <a:r>
              <a:rPr lang="ru-RU" b="1" dirty="0" err="1" smtClean="0">
                <a:solidFill>
                  <a:srgbClr val="000000"/>
                </a:solidFill>
                <a:latin typeface="Times New Roman" pitchFamily="18" charset="0"/>
                <a:ea typeface="Calibri" pitchFamily="34" charset="0"/>
                <a:cs typeface="Times New Roman" pitchFamily="18" charset="0"/>
              </a:rPr>
              <a:t>hand</a:t>
            </a:r>
            <a:r>
              <a:rPr lang="ru-RU" sz="3200" dirty="0" smtClean="0">
                <a:latin typeface="Arial" pitchFamily="34" charset="0"/>
                <a:cs typeface="Arial" pitchFamily="34" charset="0"/>
              </a:rPr>
              <a:t/>
            </a:r>
            <a:br>
              <a:rPr lang="ru-RU" sz="3200" dirty="0" smtClean="0">
                <a:latin typeface="Arial" pitchFamily="34" charset="0"/>
                <a:cs typeface="Arial" pitchFamily="34" charset="0"/>
              </a:rPr>
            </a:br>
            <a:endParaRPr lang="ru-RU" dirty="0"/>
          </a:p>
        </p:txBody>
      </p:sp>
      <p:sp>
        <p:nvSpPr>
          <p:cNvPr id="26625" name="Rectangle 1"/>
          <p:cNvSpPr>
            <a:spLocks noChangeArrowheads="1"/>
          </p:cNvSpPr>
          <p:nvPr/>
        </p:nvSpPr>
        <p:spPr bwMode="auto">
          <a:xfrm>
            <a:off x="475014" y="1151906"/>
            <a:ext cx="643642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tab pos="457200" algn="l"/>
              </a:tabLst>
            </a:pPr>
            <a:r>
              <a:rPr lang="en-US" sz="2400" dirty="0" smtClean="0">
                <a:solidFill>
                  <a:srgbClr val="000000"/>
                </a:solidFill>
                <a:latin typeface="Times New Roman" pitchFamily="18" charset="0"/>
                <a:ea typeface="Times New Roman" pitchFamily="18" charset="0"/>
                <a:cs typeface="Times New Roman" pitchFamily="18" charset="0"/>
              </a:rPr>
              <a:t>  </a:t>
            </a:r>
            <a:r>
              <a:rPr lang="en-US" sz="2400" dirty="0" smtClean="0">
                <a:solidFill>
                  <a:schemeClr val="accent1">
                    <a:lumMod val="75000"/>
                  </a:schemeClr>
                </a:solidFill>
                <a:latin typeface="Times New Roman" pitchFamily="18" charset="0"/>
                <a:ea typeface="Times New Roman" pitchFamily="18" charset="0"/>
                <a:cs typeface="Times New Roman" pitchFamily="18" charset="0"/>
              </a:rPr>
              <a:t>1</a:t>
            </a:r>
            <a:r>
              <a:rPr lang="en-US" sz="2400" dirty="0" smtClean="0">
                <a:solidFill>
                  <a:srgbClr val="000000"/>
                </a:solidFill>
                <a:latin typeface="Times New Roman" pitchFamily="18" charset="0"/>
                <a:ea typeface="Times New Roman" pitchFamily="18" charset="0"/>
                <a:cs typeface="Times New Roman" pitchFamily="18" charset="0"/>
              </a:rPr>
              <a:t>.</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From 2022 the state of </a:t>
            </a:r>
            <a:r>
              <a:rPr kumimoji="0" lang="en-US" sz="24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Buryatia</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allocated</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more than 280 million rubles for keeping stray dogs, </a:t>
            </a:r>
            <a:endPar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457200" algn="l"/>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for building animal shelters because there were a lot of cases of biting people. Some of the dogs</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are brought to the shelter by their owners because they can no longer take care of them or they are </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removed </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from their homes, some had been found </a:t>
            </a:r>
            <a:r>
              <a:rPr kumimoji="0" lang="en-US"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abandoned </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on roads. Now many animal shelters are run out of money.</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457200" algn="l"/>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2</a:t>
            </a: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the beginning of this year the deputies of  Republic adopted the law to euthanize animals, </a:t>
            </a:r>
            <a:endPar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tab pos="457200" algn="l"/>
              </a:tabLst>
            </a:pPr>
            <a:r>
              <a:rPr kumimoji="0" lang="en-US"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if in 30 days there won’t be found their owners.</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6627" name="Picture 3" descr="https://www.baikal-daily.ru/upload/iblock/224/q02f2vjuxj89e26c8b33z3fwy34j35zq/gujtyjum562.jpg"/>
          <p:cNvPicPr>
            <a:picLocks noChangeAspect="1" noChangeArrowheads="1"/>
          </p:cNvPicPr>
          <p:nvPr/>
        </p:nvPicPr>
        <p:blipFill>
          <a:blip r:embed="rId2"/>
          <a:srcRect/>
          <a:stretch>
            <a:fillRect/>
          </a:stretch>
        </p:blipFill>
        <p:spPr bwMode="auto">
          <a:xfrm>
            <a:off x="7257021" y="2398817"/>
            <a:ext cx="4234598" cy="280851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3600" dirty="0" smtClean="0"/>
              <a:t>Read the text and match the headings to the paragraphs</a:t>
            </a:r>
            <a:endParaRPr lang="ru-RU" sz="3600" dirty="0"/>
          </a:p>
        </p:txBody>
      </p:sp>
      <p:sp>
        <p:nvSpPr>
          <p:cNvPr id="3" name="Содержимое 2"/>
          <p:cNvSpPr>
            <a:spLocks noGrp="1"/>
          </p:cNvSpPr>
          <p:nvPr>
            <p:ph idx="1"/>
          </p:nvPr>
        </p:nvSpPr>
        <p:spPr/>
        <p:txBody>
          <a:bodyPr/>
          <a:lstStyle/>
          <a:p>
            <a:pPr>
              <a:buNone/>
            </a:pPr>
            <a:r>
              <a:rPr lang="en-US" dirty="0" smtClean="0"/>
              <a:t>       </a:t>
            </a:r>
            <a:r>
              <a:rPr lang="en-US" b="1" dirty="0" smtClean="0"/>
              <a:t>A</a:t>
            </a:r>
            <a:r>
              <a:rPr lang="en-US" dirty="0" smtClean="0"/>
              <a:t>.</a:t>
            </a:r>
            <a:r>
              <a:rPr lang="ru-RU" dirty="0" smtClean="0"/>
              <a:t> </a:t>
            </a:r>
            <a:r>
              <a:rPr lang="en-US" dirty="0" smtClean="0"/>
              <a:t>The new law</a:t>
            </a:r>
          </a:p>
          <a:p>
            <a:pPr>
              <a:buNone/>
            </a:pPr>
            <a:r>
              <a:rPr lang="en-US" dirty="0" smtClean="0"/>
              <a:t>       </a:t>
            </a:r>
            <a:r>
              <a:rPr lang="en-US" b="1" dirty="0" smtClean="0"/>
              <a:t>B</a:t>
            </a:r>
            <a:r>
              <a:rPr lang="en-US" dirty="0" smtClean="0"/>
              <a:t>. Looking for owners</a:t>
            </a:r>
          </a:p>
          <a:p>
            <a:pPr>
              <a:buNone/>
            </a:pPr>
            <a:r>
              <a:rPr lang="en-US" dirty="0" smtClean="0"/>
              <a:t>       </a:t>
            </a:r>
            <a:r>
              <a:rPr lang="en-US" b="1" dirty="0" smtClean="0"/>
              <a:t>C</a:t>
            </a:r>
            <a:r>
              <a:rPr lang="en-US" dirty="0" smtClean="0"/>
              <a:t>. The work of volunteers</a:t>
            </a:r>
          </a:p>
          <a:p>
            <a:pPr>
              <a:buNone/>
            </a:pPr>
            <a:r>
              <a:rPr lang="en-US" dirty="0" smtClean="0"/>
              <a:t>       </a:t>
            </a:r>
            <a:r>
              <a:rPr lang="en-US" b="1" dirty="0" smtClean="0"/>
              <a:t>D</a:t>
            </a:r>
            <a:r>
              <a:rPr lang="en-US" dirty="0" smtClean="0"/>
              <a:t>. Reasons why</a:t>
            </a:r>
            <a:endParaRPr lang="ru-RU" dirty="0"/>
          </a:p>
        </p:txBody>
      </p:sp>
      <p:pic>
        <p:nvPicPr>
          <p:cNvPr id="4" name="Picture 2" descr="https://avatars.mds.yandex.net/i?id=ffbb3a10737467f409c90dabe951641c8720dc1c-10814230-images-thumbs&amp;n=13"/>
          <p:cNvPicPr>
            <a:picLocks noChangeAspect="1" noChangeArrowheads="1"/>
          </p:cNvPicPr>
          <p:nvPr/>
        </p:nvPicPr>
        <p:blipFill>
          <a:blip r:embed="rId2" cstate="print">
            <a:extLst>
              <a:ext uri="{28A0092B-C50C-407E-A947-70E740481C1C}">
                <a14:useLocalDpi xmlns="" xmlns:a14="http://schemas.microsoft.com/office/drawing/2010/main" val="0"/>
              </a:ext>
            </a:extLst>
          </a:blip>
          <a:stretch>
            <a:fillRect/>
          </a:stretch>
        </p:blipFill>
        <p:spPr bwMode="auto">
          <a:xfrm>
            <a:off x="6992586" y="3236466"/>
            <a:ext cx="4003964" cy="2723453"/>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6114"/>
            <a:ext cx="10515600" cy="1574574"/>
          </a:xfrm>
        </p:spPr>
        <p:txBody>
          <a:bodyPr/>
          <a:lstStyle/>
          <a:p>
            <a:r>
              <a:rPr lang="en-US" dirty="0" smtClean="0"/>
              <a:t>School forestry</a:t>
            </a:r>
            <a:endParaRPr lang="ru-RU" dirty="0"/>
          </a:p>
        </p:txBody>
      </p:sp>
      <p:pic>
        <p:nvPicPr>
          <p:cNvPr id="1026" name="Picture 2" descr="https://sun9-7.userapi.com/impg/77r91NfklHaYxw-Ffvs5dUbZSP_5EEG7VQ9vtg/2hQg8-7BJas.jpg?size=1200x1600&amp;quality=95&amp;sign=e2df15615bbfff84524c81fdc7b6e376&amp;type=album"/>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3921" r="-4059" b="22418"/>
          <a:stretch/>
        </p:blipFill>
        <p:spPr bwMode="auto">
          <a:xfrm>
            <a:off x="547236" y="1693767"/>
            <a:ext cx="3914168" cy="3824741"/>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tps://sun9-72.userapi.com/impg/RIQOeJsroQuwU5HUPWM34vV2AV8AA5nBoa-Ovw/iIK2569mAFc.jpg?size=1600x1600&amp;quality=95&amp;sign=aaa1210c32d4aa0631a4ea108f444614&amp;type=album"/>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84232" y="2675484"/>
            <a:ext cx="3717472" cy="3725315"/>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https://sun47-2.userapi.com/impg/GqN8ObNORZkgOeaBD0IwGboDK-RkzS-EP1vTgw/4r3AfdesWFg.jpg?size=810x1080&amp;quality=95&amp;sign=3ae2af22dadd53f5de928a65d8ac4135&amp;type=album"/>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8398027" y="638629"/>
            <a:ext cx="3550234" cy="386079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363409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sun9-4.userapi.com/impg/1w6U-Q3EoA2uOBnR92iWrmqbDTBNi3fs58LGKA/8s8LmUfS1J0.jpg?size=1600x1600&amp;quality=95&amp;sign=dd47f80509841ea9aab2c75f6825aef2&amp;type=albu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3828" y="377372"/>
            <a:ext cx="4695771" cy="4978399"/>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https://sun9-79.userapi.com/impg/cFuo5AM5FXob-cA2EUlfrx6LXmZuB3KajS0JKQ/Ai7j9BAktpo.jpg?size=1600x1600&amp;quality=95&amp;sign=2b4b73b447fa48146cc27831c6b3d186&amp;type=album"/>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36589"/>
          <a:stretch/>
        </p:blipFill>
        <p:spPr bwMode="auto">
          <a:xfrm>
            <a:off x="5685519" y="232228"/>
            <a:ext cx="6666139" cy="4905017"/>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https://sun9-15.userapi.com/impg/WDzMomBlfEUfhnGfRYYuZAVvgvozSipTooFUaw/9Cb6DxCEXoI.jpg?size=901x1600&amp;quality=95&amp;sign=0b49bc949de0329e46e7ad900dfea2e3&amp;type=album"/>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17974" y="3812023"/>
            <a:ext cx="1735090" cy="286454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50858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5011057" cy="1325563"/>
          </a:xfrm>
        </p:spPr>
        <p:txBody>
          <a:bodyPr>
            <a:normAutofit/>
          </a:bodyPr>
          <a:lstStyle/>
          <a:p>
            <a:r>
              <a:rPr lang="en-US" sz="3600" dirty="0"/>
              <a:t>M</a:t>
            </a:r>
            <a:r>
              <a:rPr lang="en-US" sz="3600" dirty="0" smtClean="0"/>
              <a:t>aking </a:t>
            </a:r>
            <a:r>
              <a:rPr lang="en-US" sz="3600" dirty="0"/>
              <a:t>things from natural materials </a:t>
            </a:r>
            <a:endParaRPr lang="ru-RU" sz="3600" dirty="0"/>
          </a:p>
        </p:txBody>
      </p:sp>
      <p:pic>
        <p:nvPicPr>
          <p:cNvPr id="3074" name="Picture 2" descr="https://sun9-26.userapi.com/impg/Fr-oNVZircZwOZDS7zxxurR0X1RDr9BLveLU8g/EUQo5MwwsW8.jpg?size=1200x1600&amp;quality=95&amp;sign=014dd8b938360925e5229de4354f4801&amp;type=album"/>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17052" t="1253" r="-2573" b="-1253"/>
          <a:stretch/>
        </p:blipFill>
        <p:spPr bwMode="auto">
          <a:xfrm>
            <a:off x="1041400" y="1690688"/>
            <a:ext cx="4517571" cy="4879069"/>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https://sun9-68.userapi.com/impg/e-GuFyTLI5Byl_mKpKpRXwnku7Y7RwQI6sQtjA/NbdQkGeprEw.jpg?size=1200x1600&amp;quality=95&amp;sign=d5d747e65fe162f699c2e864f2baf3e0&amp;type=album"/>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36657" y="606992"/>
            <a:ext cx="4717143" cy="526709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6328229" y="6115955"/>
            <a:ext cx="6555141" cy="646331"/>
          </a:xfrm>
          <a:prstGeom prst="rect">
            <a:avLst/>
          </a:prstGeom>
        </p:spPr>
        <p:txBody>
          <a:bodyPr wrap="square">
            <a:spAutoFit/>
          </a:bodyPr>
          <a:lstStyle/>
          <a:p>
            <a:r>
              <a:rPr lang="en-US" sz="3600" dirty="0"/>
              <a:t>Painting the places of rest</a:t>
            </a:r>
            <a:endParaRPr lang="ru-RU" sz="3600" dirty="0"/>
          </a:p>
        </p:txBody>
      </p:sp>
    </p:spTree>
    <p:extLst>
      <p:ext uri="{BB962C8B-B14F-4D97-AF65-F5344CB8AC3E}">
        <p14:creationId xmlns="" xmlns:p14="http://schemas.microsoft.com/office/powerpoint/2010/main" val="30389056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dirty="0"/>
          </a:p>
        </p:txBody>
      </p:sp>
      <p:sp>
        <p:nvSpPr>
          <p:cNvPr id="6" name="Объект 5"/>
          <p:cNvSpPr>
            <a:spLocks noGrp="1"/>
          </p:cNvSpPr>
          <p:nvPr>
            <p:ph sz="half" idx="2"/>
          </p:nvPr>
        </p:nvSpPr>
        <p:spPr>
          <a:xfrm>
            <a:off x="5297714" y="596348"/>
            <a:ext cx="6056086" cy="5580615"/>
          </a:xfrm>
        </p:spPr>
        <p:txBody>
          <a:bodyPr>
            <a:noAutofit/>
          </a:bodyPr>
          <a:lstStyle/>
          <a:p>
            <a:r>
              <a:rPr lang="en-US" sz="3200" dirty="0" smtClean="0"/>
              <a:t>Covid19 </a:t>
            </a:r>
            <a:endParaRPr lang="ru-RU" sz="3200" dirty="0" smtClean="0"/>
          </a:p>
          <a:p>
            <a:r>
              <a:rPr lang="en-US" sz="3200" dirty="0" smtClean="0"/>
              <a:t>survive </a:t>
            </a:r>
            <a:r>
              <a:rPr lang="en-US" sz="3200" dirty="0"/>
              <a:t>the pandemic. </a:t>
            </a:r>
            <a:endParaRPr lang="ru-RU" sz="3200" dirty="0" smtClean="0"/>
          </a:p>
          <a:p>
            <a:r>
              <a:rPr lang="en-US" sz="3200" dirty="0" smtClean="0"/>
              <a:t>deliver </a:t>
            </a:r>
            <a:r>
              <a:rPr lang="en-US" sz="3200" dirty="0"/>
              <a:t>essential </a:t>
            </a:r>
            <a:r>
              <a:rPr lang="en-US" sz="3200" dirty="0" smtClean="0"/>
              <a:t>food</a:t>
            </a:r>
            <a:r>
              <a:rPr lang="ru-RU" sz="3200" dirty="0" smtClean="0"/>
              <a:t>,</a:t>
            </a:r>
            <a:r>
              <a:rPr lang="en-US" sz="3200" dirty="0" smtClean="0"/>
              <a:t> </a:t>
            </a:r>
            <a:r>
              <a:rPr lang="en-US" sz="3200" dirty="0"/>
              <a:t>and medicines </a:t>
            </a:r>
            <a:endParaRPr lang="ru-RU" sz="3200" dirty="0" smtClean="0"/>
          </a:p>
          <a:p>
            <a:r>
              <a:rPr lang="en-US" sz="3200" dirty="0" smtClean="0"/>
              <a:t>lonely </a:t>
            </a:r>
            <a:r>
              <a:rPr lang="en-US" sz="3200" dirty="0"/>
              <a:t>pensioners and low-mobility </a:t>
            </a:r>
            <a:r>
              <a:rPr lang="en-US" sz="3200" dirty="0" smtClean="0"/>
              <a:t>citizens</a:t>
            </a:r>
            <a:endParaRPr lang="ru-RU" sz="3200" dirty="0" smtClean="0"/>
          </a:p>
          <a:p>
            <a:r>
              <a:rPr lang="en-US" sz="3200" dirty="0" smtClean="0"/>
              <a:t>self-isolation </a:t>
            </a:r>
            <a:r>
              <a:rPr lang="en-US" sz="3200" dirty="0"/>
              <a:t>without breaks and weekends</a:t>
            </a:r>
            <a:r>
              <a:rPr lang="en-US" sz="3200" dirty="0" smtClean="0"/>
              <a:t>.</a:t>
            </a:r>
            <a:endParaRPr lang="ru-RU" sz="3200" dirty="0" smtClean="0"/>
          </a:p>
          <a:p>
            <a:r>
              <a:rPr lang="en-US" sz="3200" dirty="0" smtClean="0"/>
              <a:t> help </a:t>
            </a:r>
            <a:r>
              <a:rPr lang="en-US" sz="3200" dirty="0"/>
              <a:t>in clinics that could not cope with the huge crowds of visitors on their own.</a:t>
            </a:r>
            <a:endParaRPr lang="ru-RU" sz="3200" dirty="0"/>
          </a:p>
          <a:p>
            <a:endParaRPr lang="ru-RU" sz="3200" dirty="0"/>
          </a:p>
        </p:txBody>
      </p:sp>
      <p:pic>
        <p:nvPicPr>
          <p:cNvPr id="3074" name="Picture 2" descr="Волонтеры развозят воронежцам лекарства. "/>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802342" y="1557621"/>
            <a:ext cx="4227286" cy="344090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7972339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TotalTime>
  <Words>386</Words>
  <Application>Microsoft Office PowerPoint</Application>
  <PresentationFormat>Произвольный</PresentationFormat>
  <Paragraphs>58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  </vt:lpstr>
      <vt:lpstr>                  Volunteering</vt:lpstr>
      <vt:lpstr>Слайд 3</vt:lpstr>
      <vt:lpstr>Giving a helping hand </vt:lpstr>
      <vt:lpstr>Read the text and match the headings to the paragraphs</vt:lpstr>
      <vt:lpstr>School forestry</vt:lpstr>
      <vt:lpstr>Слайд 7</vt:lpstr>
      <vt:lpstr>Making things from natural materials </vt:lpstr>
      <vt:lpstr>Слайд 9</vt:lpstr>
      <vt:lpstr>Helping the soldiers </vt:lpstr>
      <vt:lpstr>Слайд 11</vt:lpstr>
      <vt:lpstr>             Give a talk about volunteering   1. what kinds of volunteering have you learnt today?   2. what would you like to do to help our village, our district, our people 3. how would you feel about it?</vt:lpstr>
      <vt:lpstr>          Homework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topic are we going to discuss?</dc:title>
  <dc:creator>1</dc:creator>
  <cp:lastModifiedBy>Пользователь</cp:lastModifiedBy>
  <cp:revision>43</cp:revision>
  <dcterms:created xsi:type="dcterms:W3CDTF">2024-01-26T12:59:51Z</dcterms:created>
  <dcterms:modified xsi:type="dcterms:W3CDTF">2024-02-02T04:29:30Z</dcterms:modified>
</cp:coreProperties>
</file>